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316" r:id="rId2"/>
    <p:sldId id="277" r:id="rId3"/>
    <p:sldId id="311" r:id="rId4"/>
    <p:sldId id="310" r:id="rId5"/>
    <p:sldId id="309" r:id="rId6"/>
    <p:sldId id="319" r:id="rId7"/>
    <p:sldId id="306" r:id="rId8"/>
    <p:sldId id="305" r:id="rId9"/>
    <p:sldId id="321" r:id="rId10"/>
    <p:sldId id="317" r:id="rId11"/>
    <p:sldId id="313" r:id="rId12"/>
    <p:sldId id="320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1E9A1E"/>
    <a:srgbClr val="136A7B"/>
    <a:srgbClr val="ABFF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g\&#1052;&#1086;&#1080;%20&#1076;&#1086;&#1082;&#1091;&#1084;&#1077;&#1085;&#1090;&#1099;\&#1052;&#1072;&#1090;&#1077;&#1088;&#1080;&#1072;&#1083;&#1099;%20&#1055;&#1088;&#1072;&#1074;&#1080;&#1090;&#1077;&#1083;&#1100;&#1089;&#1090;&#1074;&#1091;%20&#1054;&#1054;%20&#1086;&#1073;%20&#1080;&#1089;&#1087;&#1086;&#1083;&#1085;&#1077;&#1085;&#1080;&#1080;%20&#1073;&#1102;&#1076;&#1078;&#1077;&#1090;&#1086;&#1074;\1%20&#1082;&#1074;&#1072;&#1088;&#1090;&#1072;&#1083;%202015%20&#1075;\&#1085;&#1072;%2015.05.2015%20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g\&#1052;&#1086;&#1080;%20&#1076;&#1086;&#1082;&#1091;&#1084;&#1077;&#1085;&#1090;&#1099;\&#1052;&#1072;&#1090;&#1077;&#1088;&#1080;&#1072;&#1083;&#1099;%20&#1055;&#1088;&#1072;&#1074;&#1080;&#1090;&#1077;&#1083;&#1100;&#1089;&#1090;&#1074;&#1091;%20&#1054;&#1054;%20&#1086;&#1073;%20&#1080;&#1089;&#1087;&#1086;&#1083;&#1085;&#1077;&#1085;&#1080;&#1080;%20&#1073;&#1102;&#1076;&#1078;&#1077;&#1090;&#1086;&#1074;\1%20&#1082;&#1074;&#1072;&#1088;&#1090;&#1072;&#1083;%202015%20&#1075;\&#1085;&#1072;%2015.05.2015%20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g\&#1052;&#1086;&#1080;%20&#1076;&#1086;&#1082;&#1091;&#1084;&#1077;&#1085;&#1090;&#1099;\&#1052;&#1072;&#1090;&#1077;&#1088;&#1080;&#1072;&#1083;&#1099;%20&#1055;&#1088;&#1072;&#1074;&#1080;&#1090;&#1077;&#1083;&#1100;&#1089;&#1090;&#1074;&#1091;%20&#1054;&#1054;%20&#1086;&#1073;%20&#1080;&#1089;&#1087;&#1086;&#1083;&#1085;&#1077;&#1085;&#1080;&#1080;%20&#1073;&#1102;&#1076;&#1078;&#1077;&#1090;&#1086;&#1074;\1%20&#1082;&#1074;&#1072;&#1088;&#1090;&#1072;&#1083;%202015%20&#1075;\&#1085;&#1072;%2015.05.2015%20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g\&#1052;&#1086;&#1080;%20&#1076;&#1086;&#1082;&#1091;&#1084;&#1077;&#1085;&#1090;&#1099;\&#1052;&#1072;&#1090;&#1077;&#1088;&#1080;&#1072;&#1083;&#1099;%20&#1055;&#1088;&#1072;&#1074;&#1080;&#1090;&#1077;&#1083;&#1100;&#1089;&#1090;&#1074;&#1091;%20&#1054;&#1054;%20&#1086;&#1073;%20&#1080;&#1089;&#1087;&#1086;&#1083;&#1085;&#1077;&#1085;&#1080;&#1080;%20&#1073;&#1102;&#1076;&#1078;&#1077;&#1090;&#1086;&#1074;\1%20&#1082;&#1074;&#1072;&#1088;&#1090;&#1072;&#1083;%202015%20&#1075;\&#1085;&#1072;%2015.05.2015%20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g\&#1052;&#1086;&#1080;%20&#1076;&#1086;&#1082;&#1091;&#1084;&#1077;&#1085;&#1090;&#1099;\&#1052;&#1072;&#1090;&#1077;&#1088;&#1080;&#1072;&#1083;&#1099;%20&#1055;&#1088;&#1072;&#1074;&#1080;&#1090;&#1077;&#1083;&#1100;&#1089;&#1090;&#1074;&#1091;%20&#1054;&#1054;%20&#1086;&#1073;%20&#1080;&#1089;&#1087;&#1086;&#1083;&#1085;&#1077;&#1085;&#1080;&#1080;%20&#1073;&#1102;&#1076;&#1078;&#1077;&#1090;&#1086;&#1074;\1%20&#1082;&#1074;&#1072;&#1088;&#1090;&#1072;&#1083;%202015%20&#1075;\&#1085;&#1072;%2015.05.2015%20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'Осн пар_обл'!$A$27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'Осн пар_обл'!$B$26:$C$26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'Осн пар_обл'!$B$27:$C$27</c:f>
              <c:numCache>
                <c:formatCode>#,##0</c:formatCode>
                <c:ptCount val="2"/>
                <c:pt idx="0">
                  <c:v>2950.9520519500002</c:v>
                </c:pt>
                <c:pt idx="1">
                  <c:v>3046.596</c:v>
                </c:pt>
              </c:numCache>
            </c:numRef>
          </c:val>
        </c:ser>
        <c:ser>
          <c:idx val="1"/>
          <c:order val="1"/>
          <c:tx>
            <c:strRef>
              <c:f>'Осн пар_обл'!$A$28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'Осн пар_обл'!$B$26:$C$26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'Осн пар_обл'!$B$28:$C$28</c:f>
              <c:numCache>
                <c:formatCode>#,##0</c:formatCode>
                <c:ptCount val="2"/>
                <c:pt idx="0">
                  <c:v>1558.1603093199965</c:v>
                </c:pt>
                <c:pt idx="1">
                  <c:v>2465.5819999999999</c:v>
                </c:pt>
              </c:numCache>
            </c:numRef>
          </c:val>
        </c:ser>
        <c:ser>
          <c:idx val="2"/>
          <c:order val="2"/>
          <c:tx>
            <c:strRef>
              <c:f>'Осн пар_обл'!$A$29</c:f>
              <c:strCache>
                <c:ptCount val="1"/>
                <c:pt idx="0">
                  <c:v>ВСЕГО ДОХОДЫ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'Осн пар_обл'!$B$26:$C$26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'Осн пар_обл'!$B$29:$C$29</c:f>
              <c:numCache>
                <c:formatCode>#,##0</c:formatCode>
                <c:ptCount val="2"/>
                <c:pt idx="0">
                  <c:v>4509.112361270013</c:v>
                </c:pt>
                <c:pt idx="1">
                  <c:v>5512.1779999999999</c:v>
                </c:pt>
              </c:numCache>
            </c:numRef>
          </c:val>
        </c:ser>
        <c:dLbls>
          <c:showVal val="1"/>
        </c:dLbls>
        <c:overlap val="-25"/>
        <c:axId val="34510336"/>
        <c:axId val="34511872"/>
      </c:barChart>
      <c:catAx>
        <c:axId val="34510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34511872"/>
        <c:crosses val="autoZero"/>
        <c:auto val="1"/>
        <c:lblAlgn val="ctr"/>
        <c:lblOffset val="100"/>
        <c:tickLblSkip val="1"/>
        <c:tickMarkSkip val="1"/>
      </c:catAx>
      <c:valAx>
        <c:axId val="34511872"/>
        <c:scaling>
          <c:orientation val="minMax"/>
          <c:max val="6000"/>
          <c:min val="0"/>
        </c:scaling>
        <c:axPos val="l"/>
        <c:majorGridlines/>
        <c:numFmt formatCode="#,##0" sourceLinked="0"/>
        <c:tickLblPos val="nextTo"/>
        <c:crossAx val="34510336"/>
        <c:crosses val="autoZero"/>
        <c:crossBetween val="between"/>
        <c:majorUnit val="2000"/>
        <c:minorUnit val="60"/>
      </c:valAx>
    </c:plotArea>
    <c:legend>
      <c:legendPos val="b"/>
      <c:layout>
        <c:manualLayout>
          <c:xMode val="edge"/>
          <c:yMode val="edge"/>
          <c:x val="0.19494038581500286"/>
          <c:y val="0.94357450191803849"/>
          <c:w val="0.80144957216670865"/>
          <c:h val="4.6678935567931054E-2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chemeClr val="bg1">
            <a:lumMod val="5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</c:spPr>
    </c:sideWall>
    <c:backWall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7.0083649396225023E-2"/>
          <c:y val="0.17574773998533999"/>
          <c:w val="0.9288702928870296"/>
          <c:h val="0.63900501248734221"/>
        </c:manualLayout>
      </c:layout>
      <c:bar3DChart>
        <c:barDir val="col"/>
        <c:grouping val="clustered"/>
        <c:ser>
          <c:idx val="0"/>
          <c:order val="0"/>
          <c:tx>
            <c:strRef>
              <c:f>'Осн пар дох_обл'!$B$30</c:f>
              <c:strCache>
                <c:ptCount val="1"/>
                <c:pt idx="0">
                  <c:v>I квартал 2014 года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4998127005556661E-3"/>
                  <c:y val="4.0588540225160886E-3"/>
                </c:manualLayout>
              </c:layout>
              <c:showVal val="1"/>
            </c:dLbl>
            <c:dLbl>
              <c:idx val="1"/>
              <c:layout>
                <c:manualLayout>
                  <c:x val="2.9996418232955779E-3"/>
                  <c:y val="-1.7699272632843648E-2"/>
                </c:manualLayout>
              </c:layout>
              <c:showVal val="1"/>
            </c:dLbl>
            <c:dLbl>
              <c:idx val="2"/>
              <c:layout>
                <c:manualLayout>
                  <c:x val="-8.948545861297539E-3"/>
                  <c:y val="8.1177476006701194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'Осн пар дох_обл'!$A$31:$A$35</c:f>
              <c:strCache>
                <c:ptCount val="5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Транспортный налог</c:v>
                </c:pt>
              </c:strCache>
            </c:strRef>
          </c:cat>
          <c:val>
            <c:numRef>
              <c:f>'Осн пар дох_обл'!$B$31:$B$35</c:f>
              <c:numCache>
                <c:formatCode>#,##0</c:formatCode>
                <c:ptCount val="5"/>
                <c:pt idx="0">
                  <c:v>814.82864999999947</c:v>
                </c:pt>
                <c:pt idx="1">
                  <c:v>1165.7657795300001</c:v>
                </c:pt>
                <c:pt idx="2">
                  <c:v>469.87130657999921</c:v>
                </c:pt>
                <c:pt idx="3">
                  <c:v>183.90518433000003</c:v>
                </c:pt>
                <c:pt idx="4">
                  <c:v>68.649450220000006</c:v>
                </c:pt>
              </c:numCache>
            </c:numRef>
          </c:val>
        </c:ser>
        <c:ser>
          <c:idx val="1"/>
          <c:order val="1"/>
          <c:tx>
            <c:strRef>
              <c:f>'Осн пар дох_обл'!$C$30</c:f>
              <c:strCache>
                <c:ptCount val="1"/>
                <c:pt idx="0">
                  <c:v>I квартал 2015 года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4.4826108145877824E-3"/>
                  <c:y val="1.021005275823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7445325133413361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'Осн пар дох_обл'!$A$31:$A$35</c:f>
              <c:strCache>
                <c:ptCount val="5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Транспортный налог</c:v>
                </c:pt>
              </c:strCache>
            </c:strRef>
          </c:cat>
          <c:val>
            <c:numRef>
              <c:f>'Осн пар дох_обл'!$C$31:$C$35</c:f>
              <c:numCache>
                <c:formatCode>#,##0</c:formatCode>
                <c:ptCount val="5"/>
                <c:pt idx="0">
                  <c:v>664.23900000000003</c:v>
                </c:pt>
                <c:pt idx="1">
                  <c:v>1242.3726230599998</c:v>
                </c:pt>
                <c:pt idx="2">
                  <c:v>539.51823950000005</c:v>
                </c:pt>
                <c:pt idx="3">
                  <c:v>239.49768890000001</c:v>
                </c:pt>
                <c:pt idx="4">
                  <c:v>63.724996980000071</c:v>
                </c:pt>
              </c:numCache>
            </c:numRef>
          </c:val>
        </c:ser>
        <c:dLbls>
          <c:showVal val="1"/>
        </c:dLbls>
        <c:shape val="cylinder"/>
        <c:axId val="36546048"/>
        <c:axId val="36547584"/>
        <c:axId val="0"/>
      </c:bar3DChart>
      <c:catAx>
        <c:axId val="36546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547584"/>
        <c:crosses val="autoZero"/>
        <c:auto val="1"/>
        <c:lblAlgn val="ctr"/>
        <c:lblOffset val="100"/>
        <c:tickLblSkip val="1"/>
        <c:tickMarkSkip val="1"/>
      </c:catAx>
      <c:valAx>
        <c:axId val="36547584"/>
        <c:scaling>
          <c:orientation val="minMax"/>
          <c:max val="12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546048"/>
        <c:crosses val="autoZero"/>
        <c:crossBetween val="between"/>
        <c:majorUnit val="200"/>
        <c:minorUnit val="60"/>
      </c:valAx>
    </c:plotArea>
    <c:legend>
      <c:legendPos val="r"/>
      <c:layout>
        <c:manualLayout>
          <c:xMode val="edge"/>
          <c:yMode val="edge"/>
          <c:x val="0.17449488277052674"/>
          <c:y val="0.92811756508428156"/>
          <c:w val="0.79388699962351161"/>
          <c:h val="5.140037494876470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графики!$A$4</c:f>
              <c:strCache>
                <c:ptCount val="1"/>
                <c:pt idx="0">
                  <c:v>Сельское хозяйство </c:v>
                </c:pt>
              </c:strCache>
            </c:strRef>
          </c:tx>
          <c:spPr>
            <a:ln w="50800">
              <a:solidFill>
                <a:srgbClr val="1E9A1E"/>
              </a:solidFill>
            </a:ln>
          </c:spPr>
          <c:marker>
            <c:symbol val="diamond"/>
            <c:size val="13"/>
            <c:spPr>
              <a:solidFill>
                <a:srgbClr val="1E9A1E"/>
              </a:solidFill>
            </c:spPr>
          </c:marker>
          <c:cat>
            <c:strRef>
              <c:f>графики!$B$3:$C$3</c:f>
              <c:strCache>
                <c:ptCount val="2"/>
                <c:pt idx="0">
                  <c:v>1 квартал 2014 г.</c:v>
                </c:pt>
                <c:pt idx="1">
                  <c:v>1 квартал 2015 г.</c:v>
                </c:pt>
              </c:strCache>
            </c:strRef>
          </c:cat>
          <c:val>
            <c:numRef>
              <c:f>графики!$B$4:$C$4</c:f>
              <c:numCache>
                <c:formatCode>0.0</c:formatCode>
                <c:ptCount val="2"/>
                <c:pt idx="0">
                  <c:v>140.31399999999999</c:v>
                </c:pt>
                <c:pt idx="1">
                  <c:v>246.9</c:v>
                </c:pt>
              </c:numCache>
            </c:numRef>
          </c:val>
        </c:ser>
        <c:ser>
          <c:idx val="1"/>
          <c:order val="1"/>
          <c:tx>
            <c:strRef>
              <c:f>графики!$A$5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ln w="50800"/>
          </c:spPr>
          <c:marker>
            <c:symbol val="square"/>
            <c:size val="10"/>
            <c:spPr>
              <a:ln>
                <a:noFill/>
              </a:ln>
            </c:spPr>
          </c:marker>
          <c:dPt>
            <c:idx val="1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</c:dPt>
          <c:cat>
            <c:strRef>
              <c:f>графики!$B$3:$C$3</c:f>
              <c:strCache>
                <c:ptCount val="2"/>
                <c:pt idx="0">
                  <c:v>1 квартал 2014 г.</c:v>
                </c:pt>
                <c:pt idx="1">
                  <c:v>1 квартал 2015 г.</c:v>
                </c:pt>
              </c:strCache>
            </c:strRef>
          </c:cat>
          <c:val>
            <c:numRef>
              <c:f>графики!$B$5:$C$5</c:f>
              <c:numCache>
                <c:formatCode>0.0</c:formatCode>
                <c:ptCount val="2"/>
                <c:pt idx="0">
                  <c:v>109.64694212000001</c:v>
                </c:pt>
                <c:pt idx="1">
                  <c:v>179.834</c:v>
                </c:pt>
              </c:numCache>
            </c:numRef>
          </c:val>
        </c:ser>
        <c:marker val="1"/>
        <c:axId val="36823040"/>
        <c:axId val="36824576"/>
      </c:lineChart>
      <c:catAx>
        <c:axId val="36823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24576"/>
        <c:crosses val="autoZero"/>
        <c:auto val="1"/>
        <c:lblAlgn val="ctr"/>
        <c:lblOffset val="100"/>
      </c:catAx>
      <c:valAx>
        <c:axId val="3682457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23040"/>
        <c:crosses val="autoZero"/>
        <c:crossBetween val="between"/>
      </c:valAx>
      <c:spPr>
        <a:ln w="12700" cmpd="thickThin">
          <a:solidFill>
            <a:schemeClr val="tx1"/>
          </a:solidFill>
        </a:ln>
      </c:spPr>
    </c:plotArea>
    <c:legend>
      <c:legendPos val="b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41531669334802"/>
          <c:y val="4.2962662261914766E-2"/>
          <c:w val="0.77238358382847305"/>
          <c:h val="0.73134823981012298"/>
        </c:manualLayout>
      </c:layout>
      <c:lineChart>
        <c:grouping val="stacked"/>
        <c:ser>
          <c:idx val="0"/>
          <c:order val="0"/>
          <c:tx>
            <c:strRef>
              <c:f>графики!$A$8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графики!$B$7:$C$7</c:f>
              <c:strCache>
                <c:ptCount val="2"/>
                <c:pt idx="0">
                  <c:v>1 квартал 2014 г.</c:v>
                </c:pt>
                <c:pt idx="1">
                  <c:v>1 квартал 2015 г.</c:v>
                </c:pt>
              </c:strCache>
            </c:strRef>
          </c:cat>
          <c:val>
            <c:numRef>
              <c:f>графики!$B$8:$C$8</c:f>
              <c:numCache>
                <c:formatCode>0.0</c:formatCode>
                <c:ptCount val="2"/>
                <c:pt idx="0">
                  <c:v>1136.9286144200003</c:v>
                </c:pt>
                <c:pt idx="1">
                  <c:v>1446.7656000000002</c:v>
                </c:pt>
              </c:numCache>
            </c:numRef>
          </c:val>
        </c:ser>
        <c:ser>
          <c:idx val="1"/>
          <c:order val="1"/>
          <c:tx>
            <c:strRef>
              <c:f>графики!$A$9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776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графики!$B$7:$C$7</c:f>
              <c:strCache>
                <c:ptCount val="2"/>
                <c:pt idx="0">
                  <c:v>1 квартал 2014 г.</c:v>
                </c:pt>
                <c:pt idx="1">
                  <c:v>1 квартал 2015 г.</c:v>
                </c:pt>
              </c:strCache>
            </c:strRef>
          </c:cat>
          <c:val>
            <c:numRef>
              <c:f>графики!$B$9:$C$9</c:f>
              <c:numCache>
                <c:formatCode>0.0</c:formatCode>
                <c:ptCount val="2"/>
                <c:pt idx="0">
                  <c:v>989.99842201000001</c:v>
                </c:pt>
                <c:pt idx="1">
                  <c:v>1105.6333999999997</c:v>
                </c:pt>
              </c:numCache>
            </c:numRef>
          </c:val>
        </c:ser>
        <c:marker val="1"/>
        <c:axId val="36858112"/>
        <c:axId val="36864000"/>
      </c:lineChart>
      <c:catAx>
        <c:axId val="36858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64000"/>
        <c:crosses val="autoZero"/>
        <c:auto val="1"/>
        <c:lblAlgn val="ctr"/>
        <c:lblOffset val="100"/>
      </c:catAx>
      <c:valAx>
        <c:axId val="3686400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58112"/>
        <c:crosses val="autoZero"/>
        <c:crossBetween val="between"/>
      </c:valAx>
      <c:spPr>
        <a:ln w="12700">
          <a:solidFill>
            <a:prstClr val="black"/>
          </a:solidFill>
        </a:ln>
      </c:spPr>
    </c:plotArea>
    <c:legend>
      <c:legendPos val="b"/>
      <c:layout/>
      <c:spPr>
        <a:ln>
          <a:solidFill>
            <a:prstClr val="black"/>
          </a:solidFill>
        </a:ln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1962109137187113"/>
          <c:y val="4.5614414794682999E-2"/>
          <c:w val="0.49819920966694081"/>
          <c:h val="0.86533422364367329"/>
        </c:manualLayout>
      </c:layout>
      <c:area3DChart>
        <c:grouping val="standard"/>
        <c:ser>
          <c:idx val="0"/>
          <c:order val="0"/>
          <c:tx>
            <c:strRef>
              <c:f>графики!$A$12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spPr>
            <a:solidFill>
              <a:srgbClr val="EB641B">
                <a:lumMod val="75000"/>
              </a:srgbClr>
            </a:solidFill>
          </c:spPr>
          <c:cat>
            <c:strRef>
              <c:f>графики!$B$11:$C$11</c:f>
              <c:strCache>
                <c:ptCount val="2"/>
                <c:pt idx="0">
                  <c:v>1 квартал 2014 г.</c:v>
                </c:pt>
                <c:pt idx="1">
                  <c:v>1 квартал 2015 г.</c:v>
                </c:pt>
              </c:strCache>
            </c:strRef>
          </c:cat>
          <c:val>
            <c:numRef>
              <c:f>графики!$B$12:$C$12</c:f>
              <c:numCache>
                <c:formatCode>General</c:formatCode>
                <c:ptCount val="2"/>
                <c:pt idx="0">
                  <c:v>106.98</c:v>
                </c:pt>
                <c:pt idx="1">
                  <c:v>39.513999999999996</c:v>
                </c:pt>
              </c:numCache>
            </c:numRef>
          </c:val>
        </c:ser>
        <c:axId val="36881920"/>
        <c:axId val="36883456"/>
        <c:axId val="36554048"/>
      </c:area3DChart>
      <c:catAx>
        <c:axId val="36881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83456"/>
        <c:crosses val="autoZero"/>
        <c:auto val="1"/>
        <c:lblAlgn val="ctr"/>
        <c:lblOffset val="100"/>
      </c:catAx>
      <c:valAx>
        <c:axId val="36883456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881920"/>
        <c:crosses val="autoZero"/>
        <c:crossBetween val="midCat"/>
      </c:valAx>
      <c:serAx>
        <c:axId val="36554048"/>
        <c:scaling>
          <c:orientation val="minMax"/>
        </c:scaling>
        <c:delete val="1"/>
        <c:axPos val="b"/>
        <c:majorTickMark val="none"/>
        <c:tickLblPos val="nextTo"/>
        <c:crossAx val="36883456"/>
        <c:crosses val="autoZero"/>
      </c:ser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2722-F9EE-4DC4-A143-98E98AA226FA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360FD-4AE5-4EA1-B30B-7C3A45B15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A959-1196-47A7-AA7E-1BE38FA99F5A}" type="datetimeFigureOut">
              <a:rPr lang="ru-RU" smtClean="0"/>
              <a:pPr/>
              <a:t>28.05.2015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2FDA-1F09-42A4-A2AD-9C9C3A1116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679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ом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10"/>
            <a:ext cx="7143768" cy="3305847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7010400" y="8"/>
            <a:ext cx="2133600" cy="328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gray">
          <a:xfrm>
            <a:off x="0" y="3214699"/>
            <a:ext cx="9144000" cy="142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508751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Рисунок3 копия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2330" y="142853"/>
            <a:ext cx="1995814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99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0888E-84B3-4BED-A627-B78A535DBE1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6DEB0-973F-4EC1-B898-FBD11333FE8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 bwMode="white">
          <a:xfrm>
            <a:off x="285720" y="-23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Образец заголовка</a:t>
            </a:r>
            <a:endParaRPr lang="ru-RU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69B25-BE17-4780-A934-D11CC5553A85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FAFC8-4074-48F3-A588-950377D6A528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5/28/2015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Рисунок 10" descr="Рисунок3 копия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72528" y="-23"/>
            <a:ext cx="525214" cy="714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6654"/>
            <a:ext cx="8043890" cy="20669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fontAlgn="b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Информация об исполнении  областного бюджета</a:t>
            </a:r>
            <a:b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</a:b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за I квартал 2014-2015 годов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0" y="6715148"/>
            <a:ext cx="9144000" cy="142852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5148"/>
          <a:stretch>
            <a:fillRect/>
          </a:stretch>
        </p:blipFill>
        <p:spPr bwMode="auto">
          <a:xfrm>
            <a:off x="0" y="1285860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28604"/>
          <a:ext cx="9144000" cy="7368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3688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Информация об исполнении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Дорожного фонда Орловской области за 1 квартал 2015 года</a:t>
                      </a:r>
                      <a:endParaRPr kumimoji="0" lang="ru-RU" sz="2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60" marR="5360" marT="5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18983"/>
          <a:ext cx="8786873" cy="5424727"/>
        </p:xfrm>
        <a:graphic>
          <a:graphicData uri="http://schemas.openxmlformats.org/drawingml/2006/table">
            <a:tbl>
              <a:tblPr/>
              <a:tblGrid>
                <a:gridCol w="4923679"/>
                <a:gridCol w="1291427"/>
                <a:gridCol w="1357322"/>
                <a:gridCol w="1214445"/>
              </a:tblGrid>
              <a:tr h="2365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тыс. рублей</a:t>
                      </a: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5477" marR="5477" marT="5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Исполнение    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1 квартал 2015 года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% исполне-ния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6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5477" marR="5477" marT="54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2 791 378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737 723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26,4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67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Налоговые доходы Дорожного фонда Орловской области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2 464 310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594 671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24,1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Субсидии из федерального бюджета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327 068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143 052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43,7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РАСХОДЫ</a:t>
                      </a:r>
                    </a:p>
                  </a:txBody>
                  <a:tcPr marL="5477" marR="5477" marT="54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2 645 139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179 834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6,8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99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Строительство, реконструкция, капитальный ремонт, ремонт и содержание автомобильных дорог общего пользования регионального значения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1 869 750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179 834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9,6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Предоставление субсидий местным бюджетам на строительство, реконструкцию, капитальный ремонт, ремонт и содержание автомобильных дорог общего пользования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773 561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Расходы на обслуживание государственного долга по бюджетным кредитам на ремонт автомобильных дорог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1 828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Распределение профицита</a:t>
                      </a:r>
                    </a:p>
                  </a:txBody>
                  <a:tcPr marL="5477" marR="5477" marT="54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146 239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557 889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99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Возврат бюджетных кредитов на строительство, реконструкцию капитальный ремонт, ремонт и содержание автомобильных дорог общего пользования</a:t>
                      </a:r>
                    </a:p>
                  </a:txBody>
                  <a:tcPr marL="5477" marR="5477" marT="54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146 239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84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27563" y="3835"/>
            <a:ext cx="545031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72560" cy="424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857232"/>
          <a:ext cx="8786874" cy="38100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5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Структура государственного долга Орловской области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643050"/>
          <a:ext cx="8572559" cy="4236737"/>
        </p:xfrm>
        <a:graphic>
          <a:graphicData uri="http://schemas.openxmlformats.org/drawingml/2006/table">
            <a:tbl>
              <a:tblPr/>
              <a:tblGrid>
                <a:gridCol w="2428892"/>
                <a:gridCol w="1264815"/>
                <a:gridCol w="1274032"/>
                <a:gridCol w="1318805"/>
                <a:gridCol w="1285884"/>
                <a:gridCol w="1000131"/>
              </a:tblGrid>
              <a:tr h="285752">
                <a:tc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Удельный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 1 января</a:t>
                      </a:r>
                      <a:b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2014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 1 апреля </a:t>
                      </a:r>
                      <a:b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2014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1 января</a:t>
                      </a:r>
                      <a:b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1 апреля </a:t>
                      </a:r>
                      <a:b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вес (%)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кредиты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3 540,4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3 808,6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5 349,5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т.ч. Пшеница-2000.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2 954,8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3 223,0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4 360,8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043,4</a:t>
                      </a:r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(курс евро)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44,9699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49,0519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68,3427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63,3695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Коммерческие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кредиты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4 965,7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5 470,7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6 622,9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6 622,9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долг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8 506,1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9 279,2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12 289,7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11 972,4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715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налоговых и неналоговых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12 738,1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14 534,7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14 309,1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16 598,2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вес государственного долга в общем объеме налоговых и неналоговых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siyakada-fatura-odeme-dolandiriciligi.jpg"/>
          <p:cNvPicPr>
            <a:picLocks noChangeAspect="1"/>
          </p:cNvPicPr>
          <p:nvPr/>
        </p:nvPicPr>
        <p:blipFill>
          <a:blip r:embed="rId2">
            <a:lum bright="20000" contrast="-38000"/>
          </a:blip>
          <a:srcRect b="11006"/>
          <a:stretch>
            <a:fillRect/>
          </a:stretch>
        </p:blipFill>
        <p:spPr>
          <a:xfrm>
            <a:off x="4000496" y="3429000"/>
            <a:ext cx="5193069" cy="34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Диаграмма 2"/>
          <p:cNvGraphicFramePr/>
          <p:nvPr/>
        </p:nvGraphicFramePr>
        <p:xfrm>
          <a:off x="285720" y="857232"/>
          <a:ext cx="842968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00042"/>
          <a:ext cx="8786874" cy="76200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5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Динамика расходов на обслуживание </a:t>
                      </a:r>
                      <a:r>
                        <a:rPr lang="ru-RU" sz="25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государственного долга Орловской </a:t>
                      </a:r>
                      <a:r>
                        <a:rPr lang="ru-RU" sz="25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области, </a:t>
                      </a:r>
                      <a:r>
                        <a:rPr lang="ru-RU" sz="25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25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 рублей</a:t>
                      </a:r>
                      <a:endParaRPr lang="ru-RU" sz="25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28604"/>
          <a:ext cx="8858312" cy="73788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7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Основные параметры областного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бюджета</a:t>
                      </a:r>
                      <a:b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в I квартале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2014-2015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годов</a:t>
                      </a:r>
                    </a:p>
                  </a:txBody>
                  <a:tcPr marL="6368" marR="6368" marT="6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71990"/>
          <a:ext cx="8429684" cy="5157406"/>
        </p:xfrm>
        <a:graphic>
          <a:graphicData uri="http://schemas.openxmlformats.org/drawingml/2006/table">
            <a:tbl>
              <a:tblPr/>
              <a:tblGrid>
                <a:gridCol w="2580744"/>
                <a:gridCol w="914014"/>
                <a:gridCol w="946272"/>
                <a:gridCol w="946272"/>
                <a:gridCol w="756366"/>
                <a:gridCol w="1143008"/>
                <a:gridCol w="1143008"/>
              </a:tblGrid>
              <a:tr h="23905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тыс. рублей</a:t>
                      </a:r>
                    </a:p>
                  </a:txBody>
                  <a:tcPr marL="4794" marR="4794" marT="4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Times New Roman"/>
                        </a:rPr>
                        <a:t>I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квартал 2014 года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/>
                        </a:rPr>
                        <a:t>2015 год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Темп роста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(%)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/>
                      </a:r>
                      <a:br>
                        <a:rPr lang="ru-RU" sz="1200" b="0" i="0" u="none" strike="noStrike" dirty="0"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latin typeface="Times New Roman"/>
                        </a:rPr>
                        <a:t> I квартал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2015г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./</a:t>
                      </a:r>
                      <a:br>
                        <a:rPr lang="ru-RU" sz="1200" b="0" i="0" u="none" strike="noStrike" dirty="0"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latin typeface="Times New Roman"/>
                        </a:rPr>
                        <a:t> I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квартал 2014г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Отклонение</a:t>
                      </a:r>
                      <a:br>
                        <a:rPr lang="ru-RU" sz="1200" b="0" i="0" u="none" strike="noStrike" dirty="0"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latin typeface="Times New Roman"/>
                        </a:rPr>
                        <a:t> I квартал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2015г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./</a:t>
                      </a:r>
                      <a:br>
                        <a:rPr lang="ru-RU" sz="1200" b="0" i="0" u="none" strike="noStrike" dirty="0"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latin typeface="Times New Roman"/>
                        </a:rPr>
                        <a:t> I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квартал 2014г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83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Исполнение     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I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квартал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% исполне-ния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4 509 112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24 751 463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5 512 178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22,3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122,2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1 003 066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2 950 952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16 598 161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3 046 596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18,4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103,2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95 644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1 558 160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8 153 302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2 465 582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30,2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158,2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907 422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РАСХОДЫ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4 855 025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27</a:t>
                      </a: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 207 987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5 364 414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19,7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110,5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509 389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latin typeface="Times New Roman"/>
                        </a:rPr>
                        <a:t> - за счет областных средств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4 229 947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22 </a:t>
                      </a:r>
                      <a:r>
                        <a:rPr lang="ru-RU" sz="1300" b="0" i="1" u="none" strike="noStrike" dirty="0" smtClean="0">
                          <a:latin typeface="Times New Roman"/>
                        </a:rPr>
                        <a:t>912</a:t>
                      </a:r>
                      <a:r>
                        <a:rPr lang="ru-RU" sz="1300" b="0" i="1" u="none" strike="noStrike" baseline="0" dirty="0" smtClean="0">
                          <a:latin typeface="Times New Roman"/>
                        </a:rPr>
                        <a:t> 792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4 396 062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19,2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103,9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166 115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latin typeface="Times New Roman"/>
                        </a:rPr>
                        <a:t> - за счет федеральных средств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625 078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1300" b="0" i="1" u="none" strike="noStrike" baseline="0" dirty="0" smtClean="0">
                          <a:latin typeface="Times New Roman"/>
                        </a:rPr>
                        <a:t> 295 195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968 352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22,5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154,9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343 274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-345 913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-2</a:t>
                      </a: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 456 524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147 764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-6,0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-42,7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493 677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70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Источники финансирования</a:t>
                      </a:r>
                      <a:br>
                        <a:rPr lang="ru-RU" sz="1300" b="1" i="0" u="none" strike="noStrike">
                          <a:latin typeface="Times New Roman"/>
                        </a:rPr>
                      </a:br>
                      <a:r>
                        <a:rPr lang="ru-RU" sz="1300" b="1" i="0" u="none" strike="noStrike">
                          <a:latin typeface="Times New Roman"/>
                        </a:rPr>
                        <a:t> дефицита бюджета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345 913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 456 524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-147 764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-6,0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-42,7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-493 677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1" u="none" strike="noStrike">
                          <a:latin typeface="Times New Roman"/>
                        </a:rPr>
                        <a:t>из них:</a:t>
                      </a: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505 000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2 713 844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 smtClean="0">
                          <a:latin typeface="Times New Roman"/>
                        </a:rPr>
                        <a:t> получение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1 085 000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5 188 162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 smtClean="0">
                          <a:latin typeface="Times New Roman"/>
                        </a:rPr>
                        <a:t> погашение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-580 000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-2 474 318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-361 191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 smtClean="0">
                          <a:latin typeface="Times New Roman"/>
                        </a:rPr>
                        <a:t> получение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 smtClean="0">
                          <a:latin typeface="Times New Roman"/>
                        </a:rPr>
                        <a:t> погашение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94" marR="4794" marT="47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-361 191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94" marR="4794" marT="47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91689"/>
            <a:ext cx="8072494" cy="48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28604"/>
          <a:ext cx="8858312" cy="73788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7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Динамика доходов областного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бюджета</a:t>
                      </a:r>
                      <a:b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I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квартал 2014-2015 годов, </a:t>
                      </a:r>
                      <a:r>
                        <a:rPr lang="ru-RU" sz="24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 рублей</a:t>
                      </a:r>
                      <a:endParaRPr lang="ru-RU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6368" marR="6368" marT="6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323850" y="1285860"/>
          <a:ext cx="8496300" cy="521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05096"/>
          <a:ext cx="8858312" cy="73788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7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Информация о поступлении доходов в областной бюджет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/>
                      </a:r>
                      <a:b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в I квартале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2014-2015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годов</a:t>
                      </a:r>
                    </a:p>
                  </a:txBody>
                  <a:tcPr marL="6368" marR="6368" marT="6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214419"/>
          <a:ext cx="8643999" cy="5460960"/>
        </p:xfrm>
        <a:graphic>
          <a:graphicData uri="http://schemas.openxmlformats.org/drawingml/2006/table">
            <a:tbl>
              <a:tblPr/>
              <a:tblGrid>
                <a:gridCol w="2830064"/>
                <a:gridCol w="851070"/>
                <a:gridCol w="963862"/>
                <a:gridCol w="830563"/>
                <a:gridCol w="810055"/>
                <a:gridCol w="1209953"/>
                <a:gridCol w="1148432"/>
              </a:tblGrid>
              <a:tr h="18378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тыс. рублей</a:t>
                      </a:r>
                    </a:p>
                  </a:txBody>
                  <a:tcPr marL="4339" marR="4339" marT="43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/>
                        </a:rPr>
                        <a:t>Наименование показателей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Times New Roman"/>
                        </a:rPr>
                        <a:t>I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квартал 2014 года</a:t>
                      </a: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2015 год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Темп роста (%)</a:t>
                      </a:r>
                      <a:br>
                        <a:rPr lang="ru-RU" sz="1200" b="0" i="0" u="none" strike="noStrike"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latin typeface="Times New Roman"/>
                        </a:rPr>
                        <a:t> I квартал 2015г./</a:t>
                      </a:r>
                      <a:br>
                        <a:rPr lang="ru-RU" sz="1200" b="0" i="0" u="none" strike="noStrike"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latin typeface="Times New Roman"/>
                        </a:rPr>
                        <a:t> I квартал 2014г.</a:t>
                      </a: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Отклонение</a:t>
                      </a:r>
                      <a:br>
                        <a:rPr lang="ru-RU" sz="1200" b="0" i="0" u="none" strike="noStrike"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latin typeface="Times New Roman"/>
                        </a:rPr>
                        <a:t> I квартал 2015г./</a:t>
                      </a:r>
                      <a:br>
                        <a:rPr lang="ru-RU" sz="1200" b="0" i="0" u="none" strike="noStrike"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latin typeface="Times New Roman"/>
                        </a:rPr>
                        <a:t> I квартал 2014г.</a:t>
                      </a: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21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Уточненный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Исполнение </a:t>
                      </a:r>
                      <a:r>
                        <a:rPr lang="en-US" sz="1200" b="0" i="0" u="none" strike="noStrike">
                          <a:latin typeface="Times New Roman"/>
                        </a:rPr>
                        <a:t>I </a:t>
                      </a:r>
                      <a:r>
                        <a:rPr lang="ru-RU" sz="1200" b="0" i="0" u="none" strike="noStrike">
                          <a:latin typeface="Times New Roman"/>
                        </a:rPr>
                        <a:t>квартал</a:t>
                      </a: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% исполне-ния</a:t>
                      </a:r>
                    </a:p>
                  </a:txBody>
                  <a:tcPr marL="4339" marR="4339" marT="4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4 509 112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24 751 463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5 512 178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22,3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122,2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1 003 066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2 950 952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16 598 161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3 046 596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18,4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103,2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95 644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из них: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814 829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4 111 850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664 239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81,5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-150 590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1 165 766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6 239 469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1 242 373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19,9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106,6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76 607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акцизы, </a:t>
                      </a:r>
                      <a:r>
                        <a:rPr lang="ru-RU" sz="1200" b="0" i="1" u="none" strike="noStrike" dirty="0" smtClean="0">
                          <a:latin typeface="Times New Roman"/>
                        </a:rPr>
                        <a:t>в</a:t>
                      </a:r>
                      <a:r>
                        <a:rPr lang="ru-RU" sz="1200" b="0" i="1" u="none" strike="noStrike" baseline="0" dirty="0" smtClean="0">
                          <a:latin typeface="Times New Roman"/>
                        </a:rPr>
                        <a:t> том числе</a:t>
                      </a:r>
                      <a:r>
                        <a:rPr lang="ru-RU" sz="1300" b="0" i="1" u="none" strike="noStrike" dirty="0" smtClean="0">
                          <a:latin typeface="Times New Roman"/>
                        </a:rPr>
                        <a:t>: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195246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469 871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2 056 120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539 518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26,2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114,8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69 647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  - доходы от уплаты акцизов на нефтепродукты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445 396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1 782 000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530 946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29,8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119,2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85 550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195246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172 845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862 015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199 060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23,1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115,2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26 215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latin typeface="Times New Roman"/>
                        </a:rPr>
                        <a:t>налог на имущество организаций</a:t>
                      </a:r>
                    </a:p>
                  </a:txBody>
                  <a:tcPr marL="195246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183 905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1 651 000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239 498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14,5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130,2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55 593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195246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68 649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682 310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63 725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9,3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92,8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-4 924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1 558 160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8 153 302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2 465 582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30,2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158,2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907 422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из них: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1 109 820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3 497 979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1 377 988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39,4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124,2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268 168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дотация на поддержку мер по обеспечению сбалансированности бюджетов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156 762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358 383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79 740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22,2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-77 022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1" u="none" strike="noStrike" dirty="0">
                          <a:latin typeface="Times New Roman"/>
                        </a:rPr>
                        <a:t>субсидии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228 431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1 680 379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275 650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16,4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120,7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47 218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1" u="none" strike="noStrike" dirty="0">
                          <a:latin typeface="Times New Roman"/>
                        </a:rPr>
                        <a:t>субвенции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517 923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2 167 769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825 826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38,1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159,4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307 904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92 784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326 716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193 450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59,2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208,5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100 665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1" u="none" strike="noStrike" dirty="0">
                          <a:latin typeface="Times New Roman"/>
                        </a:rPr>
                        <a:t>безвозмездные поступления от государственных организаций</a:t>
                      </a:r>
                    </a:p>
                  </a:txBody>
                  <a:tcPr marL="195246" marR="4339" marT="4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1 566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120 330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28 364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23,6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26 798</a:t>
                      </a:r>
                    </a:p>
                  </a:txBody>
                  <a:tcPr marL="4339" marR="4339" marT="4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42908" y="476534"/>
          <a:ext cx="8858312" cy="73788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78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Динамика поступления основных видов налогов в областной бюджет  в </a:t>
                      </a:r>
                      <a:r>
                        <a:rPr kumimoji="0" lang="en-US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квартале 2014 - 2015 годов, </a:t>
                      </a:r>
                      <a:r>
                        <a:rPr kumimoji="0" lang="ru-RU" sz="2400" b="1" i="0" u="none" strike="noStrike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млн</a:t>
                      </a:r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рублей</a:t>
                      </a:r>
                      <a:endParaRPr kumimoji="0" lang="ru-RU" sz="2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368" marR="6368" marT="6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357158" y="928670"/>
          <a:ext cx="8515350" cy="553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42908" y="476534"/>
          <a:ext cx="8858312" cy="110364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788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Динамика поступления налоговых платежей в бюджетную систему по основным видам экономической деятельности Орловской области по состоянию на 01.04.2015 года</a:t>
                      </a:r>
                      <a:endParaRPr kumimoji="0" lang="ru-RU" sz="2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368" marR="6368" marT="6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857364"/>
          <a:ext cx="8786874" cy="4577744"/>
        </p:xfrm>
        <a:graphic>
          <a:graphicData uri="http://schemas.openxmlformats.org/drawingml/2006/table">
            <a:tbl>
              <a:tblPr/>
              <a:tblGrid>
                <a:gridCol w="4414458"/>
                <a:gridCol w="1156167"/>
                <a:gridCol w="1156167"/>
                <a:gridCol w="1030041"/>
                <a:gridCol w="1030041"/>
              </a:tblGrid>
              <a:tr h="190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Отрасли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Поступило 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01.04.2014 года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01.04.2015 года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Темп роста,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Отклонение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Сельское хозяйство, охота и лесное хозяйство 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152 902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192 650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126,0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39 748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Обрабатывающее производство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610 937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607 583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99,5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-3 354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Производство и распределение электроэнергии, газа и воды 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98 741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122 056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123,6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23 315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Строительство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185 723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252 686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66 963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Оптовая и розничная торговля; ремонт автотранспортных средств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777 879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626 808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80,6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-151 071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Гостиницы и рестораны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21 504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25 765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119,8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4 261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Транспорт и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связь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335 166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296 678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88,5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-38 488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Финансовая деятельность 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222 882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196 340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88,1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-26 542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Операции с недвижимым имуществом, аренда и предоставление услуг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277 397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289 241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104,3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11 844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238 659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275 045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115,2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36 386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252 583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261 474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103,5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8 891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Здравоохранение и предоставление социальных услуг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124 232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125 372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100,9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1 140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9586" y="1549587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28604"/>
          <a:ext cx="9144000" cy="7368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3688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Информация об исполнении </a:t>
                      </a:r>
                      <a:r>
                        <a:rPr kumimoji="0" lang="ru-RU" sz="2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расходов областного </a:t>
                      </a:r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бюджета</a:t>
                      </a:r>
                      <a:r>
                        <a:rPr kumimoji="0" lang="ru-RU" sz="2400" b="1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2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I квартале </a:t>
                      </a:r>
                      <a:r>
                        <a:rPr kumimoji="0" lang="ru-RU" sz="24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2014-2015 </a:t>
                      </a:r>
                      <a:r>
                        <a:rPr kumimoji="0" lang="ru-RU" sz="2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годов</a:t>
                      </a:r>
                    </a:p>
                  </a:txBody>
                  <a:tcPr marL="5360" marR="5360" marT="5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4" y="1214419"/>
          <a:ext cx="8786842" cy="5187957"/>
        </p:xfrm>
        <a:graphic>
          <a:graphicData uri="http://schemas.openxmlformats.org/drawingml/2006/table">
            <a:tbl>
              <a:tblPr/>
              <a:tblGrid>
                <a:gridCol w="2715100"/>
                <a:gridCol w="836296"/>
                <a:gridCol w="939402"/>
                <a:gridCol w="939402"/>
                <a:gridCol w="847754"/>
                <a:gridCol w="1248715"/>
                <a:gridCol w="1260173"/>
              </a:tblGrid>
              <a:tr h="207652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latin typeface="Times New Roman"/>
                      </a:endParaRP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тыс. рублей</a:t>
                      </a:r>
                    </a:p>
                  </a:txBody>
                  <a:tcPr marL="4769" marR="4769" marT="47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latin typeface="Times New Roman"/>
                        </a:rPr>
                        <a:t>I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квартал 2014 года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2015 год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Темп роста (%)</a:t>
                      </a:r>
                      <a:br>
                        <a:rPr lang="ru-RU" sz="1300" b="0" i="0" u="none" strike="noStrike">
                          <a:latin typeface="Times New Roman"/>
                        </a:rPr>
                      </a:br>
                      <a:r>
                        <a:rPr lang="ru-RU" sz="1300" b="0" i="0" u="none" strike="noStrike">
                          <a:latin typeface="Times New Roman"/>
                        </a:rPr>
                        <a:t> I квартал 2015г./</a:t>
                      </a:r>
                      <a:br>
                        <a:rPr lang="ru-RU" sz="1300" b="0" i="0" u="none" strike="noStrike">
                          <a:latin typeface="Times New Roman"/>
                        </a:rPr>
                      </a:br>
                      <a:r>
                        <a:rPr lang="ru-RU" sz="1300" b="0" i="0" u="none" strike="noStrike">
                          <a:latin typeface="Times New Roman"/>
                        </a:rPr>
                        <a:t> I квартал 2014г.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Отклонение</a:t>
                      </a:r>
                      <a:br>
                        <a:rPr lang="ru-RU" sz="1300" b="0" i="0" u="none" strike="noStrike">
                          <a:latin typeface="Times New Roman"/>
                        </a:rPr>
                      </a:br>
                      <a:r>
                        <a:rPr lang="ru-RU" sz="1300" b="0" i="0" u="none" strike="noStrike">
                          <a:latin typeface="Times New Roman"/>
                        </a:rPr>
                        <a:t> I квартал 2015г./</a:t>
                      </a:r>
                      <a:br>
                        <a:rPr lang="ru-RU" sz="1300" b="0" i="0" u="none" strike="noStrike">
                          <a:latin typeface="Times New Roman"/>
                        </a:rPr>
                      </a:br>
                      <a:r>
                        <a:rPr lang="ru-RU" sz="1300" b="0" i="0" u="none" strike="noStrike">
                          <a:latin typeface="Times New Roman"/>
                        </a:rPr>
                        <a:t> I квартал 2014г.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05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Исполнение </a:t>
                      </a:r>
                      <a:r>
                        <a:rPr lang="en-US" sz="1300" b="0" i="0" u="none" strike="noStrike">
                          <a:latin typeface="Times New Roman"/>
                        </a:rPr>
                        <a:t>I </a:t>
                      </a:r>
                      <a:r>
                        <a:rPr lang="ru-RU" sz="1300" b="0" i="0" u="none" strike="noStrike">
                          <a:latin typeface="Times New Roman"/>
                        </a:rPr>
                        <a:t>квартал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% исполне-ния</a:t>
                      </a:r>
                    </a:p>
                  </a:txBody>
                  <a:tcPr marL="4769" marR="4769" marT="4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189 592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1 107 536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222 637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20,1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117,4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33 045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36 332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232 763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63 061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27,1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173,6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26 729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336 218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3 998 220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517 829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13,0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154,0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181 611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latin typeface="Times New Roman"/>
                        </a:rPr>
                        <a:t>       из них: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latin typeface="Times New Roman"/>
                        </a:rPr>
                        <a:t>Сельское хозяйство 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140</a:t>
                      </a:r>
                      <a:r>
                        <a:rPr lang="ru-RU" sz="1300" b="0" i="1" u="none" strike="noStrike" baseline="0" dirty="0" smtClean="0">
                          <a:latin typeface="Times New Roman"/>
                        </a:rPr>
                        <a:t> 314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621 444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246 900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39,7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176,0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latin typeface="Times New Roman"/>
                        </a:rPr>
                        <a:t>106 586</a:t>
                      </a:r>
                      <a:endParaRPr lang="ru-RU" sz="1300" b="0" i="1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 dirty="0">
                          <a:latin typeface="Times New Roman"/>
                        </a:rPr>
                        <a:t>Дорожное хозяйство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109 647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2 643 311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179 834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6,8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164,0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>
                          <a:latin typeface="Times New Roman"/>
                        </a:rPr>
                        <a:t>70 187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84 143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650 477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58 835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9,0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69,9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-25 308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805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11 691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1 620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13,9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201,2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815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1 489 621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6 896 831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1 549 757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22,5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104,0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60 136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72 710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405 744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69 107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17,0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95,0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-3 604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989 998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5 274 953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1 105 633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21,0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111,7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115 635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1 136 929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6 178 821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1 446 766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23,4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127,3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309 837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26 136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379 734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16 519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63,2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-9 617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16 073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81 498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16 371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20,1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101,9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298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Times New Roman"/>
                        </a:rPr>
                        <a:t>Обслуживание государственного долга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106 980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868 393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39 514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4,6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36,9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-67 466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latin typeface="Times New Roman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369 489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1 121 328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256 766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22,9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69,5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-112 723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ИТОГО РАСХОДОВ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4 855 025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27 207 987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5 364 414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19,7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110,5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509 389</a:t>
                      </a:r>
                    </a:p>
                  </a:txBody>
                  <a:tcPr marL="4769" marR="4769" marT="4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 txBox="1">
            <a:spLocks/>
          </p:cNvSpPr>
          <p:nvPr/>
        </p:nvSpPr>
        <p:spPr bwMode="auto">
          <a:xfrm>
            <a:off x="71438" y="-30163"/>
            <a:ext cx="8429625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2" y="0"/>
            <a:ext cx="84296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white">
          <a:xfrm>
            <a:off x="214284" y="1"/>
            <a:ext cx="842968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9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858312" cy="739309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9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Структура расходов областного бюджета </a:t>
                      </a:r>
                      <a:b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в I квартале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2015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357298"/>
          <a:ext cx="8286807" cy="5119839"/>
        </p:xfrm>
        <a:graphic>
          <a:graphicData uri="http://schemas.openxmlformats.org/drawingml/2006/table">
            <a:tbl>
              <a:tblPr/>
              <a:tblGrid>
                <a:gridCol w="3598085"/>
                <a:gridCol w="1355653"/>
                <a:gridCol w="1396423"/>
                <a:gridCol w="1007952"/>
                <a:gridCol w="928694"/>
              </a:tblGrid>
              <a:tr h="171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тыс. рублей</a:t>
                      </a:r>
                    </a:p>
                  </a:txBody>
                  <a:tcPr marL="4499" marR="4499" marT="4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499" marR="4499" marT="4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Исполнение     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1 квартал 2014 года</a:t>
                      </a:r>
                    </a:p>
                  </a:txBody>
                  <a:tcPr marL="4499" marR="4499" marT="4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Исполнение  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      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1 квартал 2015 года</a:t>
                      </a:r>
                    </a:p>
                  </a:txBody>
                  <a:tcPr marL="4499" marR="4499" marT="4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Темп роста (%)</a:t>
                      </a:r>
                    </a:p>
                  </a:txBody>
                  <a:tcPr marL="4499" marR="4499" marT="4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Отклоне-ние</a:t>
                      </a:r>
                    </a:p>
                  </a:txBody>
                  <a:tcPr marL="4499" marR="4499" marT="4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РАСХОДЫ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4 855 025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5 364 414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110,5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509 389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Первоочередные расходы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4 548 271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5 042 568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110,9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494 298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из них: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заработная плата с начислениями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1 023 555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1 062 143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103,8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38 588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публичные нормативные обязательства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368 600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403 290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109,4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34 690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прочие социальные выплаты и меры соцподдержки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324 374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499 478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154,0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175 104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- сельское хозяйство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140 314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246 900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176,0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106 586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Дорожный фонд (за счет областных средств)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109 647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179 834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164,0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70 187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платежи ФОМС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659 023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752 091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114,1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93 068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межбюджетные трансферты местным бюджетам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1 617 155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1 657 597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102,5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40 442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обслуживание государственного долга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106 980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39 514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36,9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-67 466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оплата коммунальных услуг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66 052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93 494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141,5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27 442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медикаменты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56 939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42 042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73,8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-14 897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продукты питания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67 829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59 774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88,1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-8 055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latin typeface="Times New Roman"/>
                        </a:rPr>
                        <a:t> - стипендии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7 804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6 413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82,2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latin typeface="Times New Roman"/>
                        </a:rPr>
                        <a:t>-1 391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Второстепенные расходы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306 755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321 846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104,9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15 091</a:t>
                      </a:r>
                    </a:p>
                  </a:txBody>
                  <a:tcPr marL="4499" marR="4499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333_news-650-6671.jpg"/>
          <p:cNvPicPr>
            <a:picLocks noChangeAspect="1"/>
          </p:cNvPicPr>
          <p:nvPr/>
        </p:nvPicPr>
        <p:blipFill>
          <a:blip r:embed="rId2">
            <a:lum bright="40000" contrast="-58000"/>
          </a:blip>
          <a:stretch>
            <a:fillRect/>
          </a:stretch>
        </p:blipFill>
        <p:spPr>
          <a:xfrm>
            <a:off x="5971830" y="4093934"/>
            <a:ext cx="3172170" cy="2192586"/>
          </a:xfrm>
          <a:prstGeom prst="rect">
            <a:avLst/>
          </a:prstGeom>
        </p:spPr>
      </p:pic>
      <p:pic>
        <p:nvPicPr>
          <p:cNvPr id="3" name="Рисунок 2" descr="article14464.jpg"/>
          <p:cNvPicPr>
            <a:picLocks noChangeAspect="1"/>
          </p:cNvPicPr>
          <p:nvPr/>
        </p:nvPicPr>
        <p:blipFill>
          <a:blip r:embed="rId3">
            <a:lum bright="40000" contrast="-58000"/>
          </a:blip>
          <a:srcRect b="4123"/>
          <a:stretch>
            <a:fillRect/>
          </a:stretch>
        </p:blipFill>
        <p:spPr>
          <a:xfrm>
            <a:off x="4929190" y="1593604"/>
            <a:ext cx="3109007" cy="2214578"/>
          </a:xfrm>
          <a:prstGeom prst="rect">
            <a:avLst/>
          </a:prstGeom>
        </p:spPr>
      </p:pic>
      <p:pic>
        <p:nvPicPr>
          <p:cNvPr id="4" name="Рисунок 3" descr="doc63m0kr5mtxc12jqkk9e6_800_480.jpg"/>
          <p:cNvPicPr>
            <a:picLocks noChangeAspect="1"/>
          </p:cNvPicPr>
          <p:nvPr/>
        </p:nvPicPr>
        <p:blipFill>
          <a:blip r:embed="rId4">
            <a:lum bright="40000" contrast="-58000"/>
          </a:blip>
          <a:srcRect l="4255"/>
          <a:stretch>
            <a:fillRect/>
          </a:stretch>
        </p:blipFill>
        <p:spPr>
          <a:xfrm>
            <a:off x="1714480" y="4000504"/>
            <a:ext cx="3214710" cy="2235286"/>
          </a:xfrm>
          <a:prstGeom prst="rect">
            <a:avLst/>
          </a:prstGeom>
        </p:spPr>
      </p:pic>
      <p:pic>
        <p:nvPicPr>
          <p:cNvPr id="5" name="Рисунок 4" descr="large_1.jpg"/>
          <p:cNvPicPr>
            <a:picLocks noChangeAspect="1"/>
          </p:cNvPicPr>
          <p:nvPr/>
        </p:nvPicPr>
        <p:blipFill>
          <a:blip r:embed="rId5">
            <a:lum bright="40000" contrast="-58000"/>
          </a:blip>
          <a:srcRect l="5859" t="7031" b="7031"/>
          <a:stretch>
            <a:fillRect/>
          </a:stretch>
        </p:blipFill>
        <p:spPr>
          <a:xfrm>
            <a:off x="565842" y="1500174"/>
            <a:ext cx="3234602" cy="221457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428604"/>
          <a:ext cx="8858312" cy="1105069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739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Динамика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расходов областного бюджета </a:t>
                      </a:r>
                      <a:b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по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 некоторым отраслям экономики в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I </a:t>
                      </a:r>
                      <a:r>
                        <a:rPr lang="ru-RU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квартале 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2014-2015 года, </a:t>
                      </a:r>
                      <a:r>
                        <a:rPr lang="ru-RU" sz="24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 рублей</a:t>
                      </a:r>
                      <a:endParaRPr lang="ru-RU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789" marR="7789" marT="7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928802"/>
          <a:ext cx="478631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643438" y="1857364"/>
          <a:ext cx="464347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1448</Words>
  <Application>Microsoft Office PowerPoint</Application>
  <PresentationFormat>Экран (4:3)</PresentationFormat>
  <Paragraphs>655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Информация об исполнении  областного бюджета за I квартал 2014-2015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Anna</cp:lastModifiedBy>
  <cp:revision>307</cp:revision>
  <dcterms:modified xsi:type="dcterms:W3CDTF">2015-05-28T06:17:04Z</dcterms:modified>
</cp:coreProperties>
</file>